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9" r:id="rId1"/>
  </p:sldMasterIdLst>
  <p:sldIdLst>
    <p:sldId id="256" r:id="rId2"/>
    <p:sldId id="257" r:id="rId3"/>
    <p:sldId id="258" r:id="rId4"/>
    <p:sldId id="262" r:id="rId5"/>
    <p:sldId id="266" r:id="rId6"/>
    <p:sldId id="267" r:id="rId7"/>
    <p:sldId id="259" r:id="rId8"/>
    <p:sldId id="269" r:id="rId9"/>
    <p:sldId id="260" r:id="rId10"/>
    <p:sldId id="261" r:id="rId11"/>
  </p:sldIdLst>
  <p:sldSz cx="9144000" cy="5715000" type="screen16x10"/>
  <p:notesSz cx="6858000" cy="9144000"/>
  <p:embeddedFontLst>
    <p:embeddedFont>
      <p:font typeface="맑은 고딕" pitchFamily="50" charset="-127"/>
      <p:regular r:id="rId12"/>
      <p:bold r:id="rId13"/>
    </p:embeddedFont>
    <p:embeddedFont>
      <p:font typeface="나눔바른고딕" pitchFamily="50" charset="-127"/>
      <p:regular r:id="rId14"/>
      <p:bold r:id="rId15"/>
    </p:embeddedFont>
    <p:embeddedFont>
      <p:font typeface="배달의민족 연성" pitchFamily="50" charset="-127"/>
      <p:regular r:id="rId16"/>
    </p:embeddedFont>
    <p:embeddedFont>
      <p:font typeface="나눔바른고딕 UltraLight" pitchFamily="2" charset="-127"/>
      <p:regular r:id="rId17"/>
    </p:embeddedFont>
    <p:embeddedFont>
      <p:font typeface="나눔스퀘어라운드 ExtraBold" pitchFamily="50" charset="-127"/>
      <p:bold r:id="rId18"/>
    </p:embeddedFont>
    <p:embeddedFont>
      <p:font typeface="나눔스퀘어라운드 Light" pitchFamily="50" charset="-127"/>
      <p:regular r:id="rId19"/>
    </p:embeddedFont>
    <p:embeddedFont>
      <p:font typeface="나눔스퀘어라운드 Bold" pitchFamily="50" charset="-127"/>
      <p:bold r:id="rId20"/>
    </p:embeddedFont>
    <p:embeddedFont>
      <p:font typeface="나눔스퀘어라운드 Regular" pitchFamily="50" charset="-127"/>
      <p:regular r:id="rId21"/>
    </p:embeddedFont>
    <p:embeddedFont>
      <p:font typeface="배달의민족 도현" pitchFamily="50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="">
        <p15:guide id="0" orient="horz" pos="179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</p:extLst>
  </p:showPr>
  <p:clrMru>
    <a:srgbClr val="9BBB59"/>
    <a:srgbClr val="960000"/>
    <a:srgbClr val="507820"/>
    <a:srgbClr val="314913"/>
    <a:srgbClr val="6D8838"/>
    <a:srgbClr val="45180C"/>
    <a:srgbClr val="754733"/>
    <a:srgbClr val="573E33"/>
    <a:srgbClr val="61422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8340" autoAdjust="0"/>
  </p:normalViewPr>
  <p:slideViewPr>
    <p:cSldViewPr snapToObjects="1">
      <p:cViewPr>
        <p:scale>
          <a:sx n="100" d="100"/>
          <a:sy n="100" d="100"/>
        </p:scale>
        <p:origin x="-252" y="528"/>
      </p:cViewPr>
      <p:guideLst>
        <p:guide orient="horz" pos="179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78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495" y="1214120"/>
            <a:ext cx="3000375" cy="3000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495" y="1143000"/>
            <a:ext cx="3000375" cy="3000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683000" y="3354070"/>
            <a:ext cx="17151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bg1"/>
                </a:solidFill>
                <a:latin typeface="나눔스퀘어라운드 Light" charset="0"/>
                <a:ea typeface="나눔스퀘어라운드 Light" charset="0"/>
              </a:rPr>
              <a:t> 감사합니다 </a:t>
            </a:r>
            <a:endParaRPr lang="ko-KR" altLang="en-US" sz="1600">
              <a:solidFill>
                <a:schemeClr val="bg1"/>
              </a:solidFill>
              <a:latin typeface="나눔스퀘어라운드 Light" charset="0"/>
              <a:ea typeface="나눔스퀘어라운드 Light" charset="0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1275" y="3335655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 r="45271"/>
          <a:stretch>
            <a:fillRect/>
          </a:stretch>
        </p:blipFill>
        <p:spPr bwMode="auto">
          <a:xfrm>
            <a:off x="0" y="0"/>
            <a:ext cx="5572125" cy="5715000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0" y="0"/>
            <a:ext cx="5572125" cy="5715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43880" y="86995"/>
            <a:ext cx="786130" cy="95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바른고딕" pitchFamily="50" charset="-127"/>
                <a:ea typeface="나눔바른고딕" pitchFamily="50" charset="-127"/>
              </a:rPr>
              <a:t>목차</a:t>
            </a:r>
            <a:endParaRPr lang="ko-KR" altLang="en-US" sz="28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43880" y="1285864"/>
            <a:ext cx="1511935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一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팀원소</a:t>
            </a:r>
            <a:r>
              <a:rPr lang="ko-KR" altLang="en-US" sz="2400" dirty="0">
                <a:latin typeface="배달의민족 연성" pitchFamily="50" charset="-127"/>
                <a:ea typeface="배달의민족 연성" pitchFamily="50" charset="-127"/>
              </a:rPr>
              <a:t>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43880" y="1918887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二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타임테이블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43880" y="2551930"/>
            <a:ext cx="141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三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UI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소개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43880" y="3184973"/>
            <a:ext cx="182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四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기능 및 특징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43880" y="3818016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연성" pitchFamily="50" charset="-127"/>
                <a:ea typeface="배달의민족 연성" pitchFamily="50" charset="-127"/>
              </a:rPr>
              <a:t>五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개선이 필요한 부분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11" name="톱니 모양의 오른쪽 화살표 10"/>
          <p:cNvSpPr/>
          <p:nvPr/>
        </p:nvSpPr>
        <p:spPr>
          <a:xfrm rot="16200000">
            <a:off x="7980680" y="20320"/>
            <a:ext cx="929005" cy="459740"/>
          </a:xfrm>
          <a:prstGeom prst="notchedRightArrow">
            <a:avLst>
              <a:gd name="adj1" fmla="val 100000"/>
              <a:gd name="adj2" fmla="val 47470"/>
            </a:avLst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43880" y="4451038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배달의민족 연성" pitchFamily="50" charset="-127"/>
                <a:ea typeface="배달의민족 연성" pitchFamily="50" charset="-127"/>
              </a:rPr>
              <a:t>六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제작 후기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157" t="50833" r="54062" b="18333"/>
          <a:stretch>
            <a:fillRect/>
          </a:stretch>
        </p:blipFill>
        <p:spPr bwMode="auto">
          <a:xfrm>
            <a:off x="0" y="1356995"/>
            <a:ext cx="98488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1500" y="1518285"/>
            <a:ext cx="1500505" cy="1500505"/>
          </a:xfrm>
          <a:prstGeom prst="ellipse">
            <a:avLst/>
          </a:prstGeom>
          <a:blipFill dpi="0" rotWithShape="1">
            <a:blip r:embed="rId4" cstate="print"/>
            <a:srcRect/>
            <a:stretch>
              <a:fillRect l="-1000" t="-8000" r="-7000" b="-30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 rot="5400000">
            <a:off x="2714625" y="1518285"/>
            <a:ext cx="1500505" cy="1500505"/>
          </a:xfrm>
          <a:prstGeom prst="ellipse">
            <a:avLst/>
          </a:prstGeom>
          <a:blipFill dpi="0" rotWithShape="1">
            <a:blip r:embed="rId5" cstate="print"/>
            <a:srcRect/>
            <a:stretch>
              <a:fillRect l="-65000" t="-43000" r="-52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4857750" y="1518285"/>
            <a:ext cx="1500505" cy="1500505"/>
          </a:xfrm>
          <a:prstGeom prst="ellipse">
            <a:avLst/>
          </a:prstGeom>
          <a:blipFill>
            <a:blip r:embed="rId6" cstate="print"/>
            <a:stretch>
              <a:fillRect l="-64000" t="-47000" r="-48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-1000125" y="252730"/>
            <a:ext cx="54292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팀 소개 및 역할 분담</a:t>
            </a:r>
            <a:endParaRPr lang="ko-KR" altLang="en-US" sz="2400" dirty="0">
              <a:solidFill>
                <a:schemeClr val="bg1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 rot="21218086">
            <a:off x="85725" y="52070"/>
            <a:ext cx="500380" cy="666750"/>
            <a:chOff x="85725" y="52070"/>
            <a:chExt cx="500380" cy="666750"/>
          </a:xfrm>
        </p:grpSpPr>
        <p:sp>
          <p:nvSpPr>
            <p:cNvPr id="16" name="직사각형 15"/>
            <p:cNvSpPr/>
            <p:nvPr/>
          </p:nvSpPr>
          <p:spPr>
            <a:xfrm>
              <a:off x="167640" y="89535"/>
              <a:ext cx="368300" cy="600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719" t="23333" r="81250" b="60000"/>
            <a:stretch>
              <a:fillRect/>
            </a:stretch>
          </p:blipFill>
          <p:spPr bwMode="auto">
            <a:xfrm>
              <a:off x="85725" y="52070"/>
              <a:ext cx="500380" cy="666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1" name="TextBox 20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5820" y="3192780"/>
            <a:ext cx="83375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최혜</a:t>
            </a:r>
            <a:r>
              <a:rPr lang="ko-KR" altLang="en-US" b="1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원</a:t>
            </a:r>
            <a:endParaRPr lang="ko-KR" altLang="en-US" b="1" dirty="0">
              <a:solidFill>
                <a:srgbClr val="314913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42920" y="3192780"/>
            <a:ext cx="8147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이재</a:t>
            </a:r>
            <a:r>
              <a:rPr lang="ko-KR" altLang="en-US" b="1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하</a:t>
            </a:r>
            <a:endParaRPr lang="ko-KR" altLang="en-US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15255" y="3192780"/>
            <a:ext cx="8147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곽</a:t>
            </a:r>
            <a:r>
              <a:rPr lang="ko-KR" altLang="en-US" b="1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지</a:t>
            </a:r>
            <a:r>
              <a:rPr lang="ko-KR" altLang="en-US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훈</a:t>
            </a:r>
            <a:endParaRPr lang="ko-KR" altLang="en-US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72350" y="3192780"/>
            <a:ext cx="8147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김채</a:t>
            </a:r>
            <a:r>
              <a:rPr lang="ko-KR" altLang="en-US" b="1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연</a:t>
            </a:r>
            <a:endParaRPr lang="ko-KR" altLang="en-US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571625" y="3192780"/>
            <a:ext cx="71755" cy="717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763010" y="3192780"/>
            <a:ext cx="71755" cy="717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5952490" y="3192780"/>
            <a:ext cx="71755" cy="717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8121015" y="3192780"/>
            <a:ext cx="71755" cy="717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71500" y="3691890"/>
            <a:ext cx="130683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*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클라이언트 구현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0375" y="4020185"/>
            <a:ext cx="89344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나눔스퀘어라운드 Light" pitchFamily="50" charset="-127"/>
                <a:ea typeface="나눔스퀘어라운드 Light" pitchFamily="50" charset="-127"/>
              </a:rPr>
              <a:t>GUI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 디자인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94325" y="4072255"/>
            <a:ext cx="46355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기획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58380" y="3691890"/>
            <a:ext cx="88836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*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서버 구현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714375" y="3590925"/>
            <a:ext cx="1071880" cy="19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2928620" y="3590925"/>
            <a:ext cx="1071880" cy="19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5072380" y="3590925"/>
            <a:ext cx="1071880" cy="19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234555" y="3590925"/>
            <a:ext cx="1071880" cy="19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92480" y="4040505"/>
            <a:ext cx="92202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PPT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디자인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58380" y="4040505"/>
            <a:ext cx="92202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나눔스퀘어라운드 Light" pitchFamily="50" charset="-127"/>
                <a:ea typeface="나눔스퀘어라운드 Light" pitchFamily="50" charset="-127"/>
              </a:rPr>
              <a:t>PPT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디자인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26910" y="4397375"/>
            <a:ext cx="155511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로고</a:t>
            </a:r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및 그래픽 디자인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6750" y="4397375"/>
            <a:ext cx="123761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스토리 보드 제작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090545" y="3691890"/>
            <a:ext cx="74231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자료조사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00375" y="4397375"/>
            <a:ext cx="85471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* GUI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 구현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72380" y="4400550"/>
            <a:ext cx="116713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* </a:t>
            </a:r>
            <a:r>
              <a:rPr lang="ko-KR" altLang="en-US" sz="1200" dirty="0" err="1" smtClean="0">
                <a:latin typeface="나눔스퀘어라운드 Light" pitchFamily="50" charset="-127"/>
                <a:ea typeface="나눔스퀘어라운드 Light" pitchFamily="50" charset="-127"/>
              </a:rPr>
              <a:t>게임로직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 구현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42620" y="4796790"/>
            <a:ext cx="1285875" cy="214630"/>
          </a:xfrm>
          <a:prstGeom prst="rect">
            <a:avLst/>
          </a:prstGeom>
          <a:solidFill>
            <a:srgbClr val="5078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latin typeface="나눔스퀘어라운드 Bold" pitchFamily="50" charset="-127"/>
                <a:ea typeface="나눔스퀘어라운드 Bold" pitchFamily="50" charset="-127"/>
              </a:rPr>
              <a:t>홍식이 엄마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840355" y="4796790"/>
            <a:ext cx="1285875" cy="214630"/>
          </a:xfrm>
          <a:prstGeom prst="rect">
            <a:avLst/>
          </a:prstGeom>
          <a:solidFill>
            <a:srgbClr val="5078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atin typeface="나눔스퀘어라운드 Bold" pitchFamily="50" charset="-127"/>
                <a:ea typeface="나눔스퀘어라운드 Bold" pitchFamily="50" charset="-127"/>
              </a:rPr>
              <a:t>얌이</a:t>
            </a:r>
            <a:r>
              <a:rPr lang="ko-KR" altLang="en-US" sz="1100" dirty="0" smtClean="0">
                <a:latin typeface="나눔스퀘어라운드 Bold" pitchFamily="50" charset="-127"/>
                <a:ea typeface="나눔스퀘어라운드 Bold" pitchFamily="50" charset="-127"/>
              </a:rPr>
              <a:t> 오빠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206615" y="4796790"/>
            <a:ext cx="1285875" cy="214630"/>
          </a:xfrm>
          <a:prstGeom prst="rect">
            <a:avLst/>
          </a:prstGeom>
          <a:solidFill>
            <a:srgbClr val="5078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스퀘어라운드 Bold" pitchFamily="50" charset="-127"/>
                <a:ea typeface="나눔스퀘어라운드 Bold" pitchFamily="50" charset="-127"/>
              </a:rPr>
              <a:t>토니 누나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000625" y="4796790"/>
            <a:ext cx="1285875" cy="214630"/>
          </a:xfrm>
          <a:prstGeom prst="rect">
            <a:avLst/>
          </a:prstGeom>
          <a:solidFill>
            <a:srgbClr val="5078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스퀘어라운드 Bold" pitchFamily="50" charset="-127"/>
                <a:ea typeface="나눔스퀘어라운드 Bold" pitchFamily="50" charset="-127"/>
              </a:rPr>
              <a:t>마리 형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048" t="38265" r="39904" b="30333"/>
          <a:stretch>
            <a:fillRect/>
          </a:stretch>
        </p:blipFill>
        <p:spPr bwMode="auto">
          <a:xfrm flipH="1">
            <a:off x="8101330" y="1356995"/>
            <a:ext cx="104711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타원 18"/>
          <p:cNvSpPr/>
          <p:nvPr/>
        </p:nvSpPr>
        <p:spPr>
          <a:xfrm>
            <a:off x="7000875" y="1518285"/>
            <a:ext cx="1500505" cy="1500505"/>
          </a:xfrm>
          <a:prstGeom prst="ellipse">
            <a:avLst/>
          </a:prstGeom>
          <a:blipFill dpi="0" rotWithShape="1">
            <a:blip r:embed="rId9" cstate="print">
              <a:lum bright="-6000" contrast="5000"/>
            </a:blip>
            <a:srcRect/>
            <a:stretch>
              <a:fillRect l="-29000" t="-13000" r="-30000" b="-50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143500" y="3714750"/>
            <a:ext cx="95885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총괄 및 </a:t>
            </a:r>
            <a:r>
              <a:rPr lang="ko-KR" altLang="en-US" sz="1200" dirty="0" err="1" smtClean="0">
                <a:latin typeface="나눔스퀘어라운드 Light" pitchFamily="50" charset="-127"/>
                <a:ea typeface="나눔스퀘어라운드 Light" pitchFamily="50" charset="-127"/>
              </a:rPr>
              <a:t>멘토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15364" name="도형 15363"/>
          <p:cNvSpPr>
            <a:spLocks/>
          </p:cNvSpPr>
          <p:nvPr/>
        </p:nvSpPr>
        <p:spPr>
          <a:xfrm>
            <a:off x="161925" y="1158240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6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7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8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64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65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66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1214120"/>
            <a:ext cx="9144000" cy="450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-786130" y="252730"/>
            <a:ext cx="54292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프로그래밍 타임테이블</a:t>
            </a:r>
            <a:endParaRPr lang="ko-KR" altLang="en-US" sz="2400" dirty="0">
              <a:solidFill>
                <a:schemeClr val="bg1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 rot="20934324">
            <a:off x="175260" y="132715"/>
            <a:ext cx="441960" cy="634365"/>
            <a:chOff x="175260" y="132715"/>
            <a:chExt cx="441960" cy="634365"/>
          </a:xfrm>
        </p:grpSpPr>
        <p:sp>
          <p:nvSpPr>
            <p:cNvPr id="40" name="직사각형 39"/>
            <p:cNvSpPr/>
            <p:nvPr/>
          </p:nvSpPr>
          <p:spPr>
            <a:xfrm>
              <a:off x="217805" y="173990"/>
              <a:ext cx="370840" cy="565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Picture 8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750" t="47500" r="66719" b="14166"/>
            <a:stretch>
              <a:fillRect/>
            </a:stretch>
          </p:blipFill>
          <p:spPr bwMode="auto">
            <a:xfrm>
              <a:off x="175260" y="132715"/>
              <a:ext cx="441960" cy="634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214" t="28614" r="25714" b="39302"/>
          <a:stretch>
            <a:fillRect/>
          </a:stretch>
        </p:blipFill>
        <p:spPr bwMode="auto">
          <a:xfrm>
            <a:off x="-12700" y="3429000"/>
            <a:ext cx="140208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460" name="도형 19459"/>
          <p:cNvSpPr>
            <a:spLocks/>
          </p:cNvSpPr>
          <p:nvPr/>
        </p:nvSpPr>
        <p:spPr>
          <a:xfrm>
            <a:off x="1320467" y="1158240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7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8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1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2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3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4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857375" y="4795193"/>
            <a:ext cx="4848240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57375" y="4328468"/>
            <a:ext cx="4739330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57375" y="3395653"/>
            <a:ext cx="4321175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857375" y="2928928"/>
            <a:ext cx="3714750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57375" y="3861743"/>
            <a:ext cx="5572125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61110" y="1500178"/>
            <a:ext cx="953135" cy="41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04990" y="1500178"/>
            <a:ext cx="953135" cy="38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1761490" y="2073583"/>
            <a:ext cx="5572125" cy="1905"/>
          </a:xfrm>
          <a:prstGeom prst="line">
            <a:avLst/>
          </a:prstGeom>
          <a:ln w="19050">
            <a:solidFill>
              <a:srgbClr val="31491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2430145" y="2001828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832610" y="1500178"/>
            <a:ext cx="1285875" cy="41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기획서 발표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157220" y="2001828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585720" y="1500178"/>
            <a:ext cx="1285875" cy="38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코딩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6051875" y="2001828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661795" y="2001828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7305675" y="2001828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261110" y="2165658"/>
            <a:ext cx="95313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4/12 ~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47240" y="2165658"/>
            <a:ext cx="95313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4/16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428860" y="2165658"/>
            <a:ext cx="1674495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4/17 ~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43570" y="2165658"/>
            <a:ext cx="953135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~ 4/24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오전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896100" y="2165658"/>
            <a:ext cx="95313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4/24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오후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404583" y="1500178"/>
            <a:ext cx="15004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코딩 및 발표준비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857375" y="2786053"/>
            <a:ext cx="5501005" cy="2400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12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~15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아이템 선정 및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기획안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작성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기획서 발표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16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오후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기획서 발표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발표자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이재하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)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3.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코딩 시작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17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~24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서버 및 클라이언트 구현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, GUI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구현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게임로직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생성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 준비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24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오전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 파일 작성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5.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최종 발표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24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오후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프로그램 시연 및 발표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발표자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: 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곽지훈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/>
          </p:cNvSpPr>
          <p:nvPr/>
        </p:nvSpPr>
        <p:spPr>
          <a:xfrm>
            <a:off x="0" y="0"/>
            <a:ext cx="9144635" cy="1214755"/>
          </a:xfrm>
          <a:prstGeom prst="rect">
            <a:avLst/>
          </a:prstGeom>
          <a:solidFill>
            <a:srgbClr val="50782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grpSp>
        <p:nvGrpSpPr>
          <p:cNvPr id="2" name="그룹 17"/>
          <p:cNvGrpSpPr/>
          <p:nvPr/>
        </p:nvGrpSpPr>
        <p:grpSpPr>
          <a:xfrm rot="21244378">
            <a:off x="193675" y="92075"/>
            <a:ext cx="467995" cy="664845"/>
            <a:chOff x="193675" y="92075"/>
            <a:chExt cx="467995" cy="664845"/>
          </a:xfrm>
        </p:grpSpPr>
        <p:sp>
          <p:nvSpPr>
            <p:cNvPr id="17" name="직사각형 16"/>
            <p:cNvSpPr/>
            <p:nvPr/>
          </p:nvSpPr>
          <p:spPr>
            <a:xfrm>
              <a:off x="252095" y="137160"/>
              <a:ext cx="380365" cy="594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281" t="21667" r="66719" b="40000"/>
            <a:stretch>
              <a:fillRect/>
            </a:stretch>
          </p:blipFill>
          <p:spPr bwMode="auto">
            <a:xfrm>
              <a:off x="193675" y="92075"/>
              <a:ext cx="467995" cy="664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9" name="그룹 88"/>
          <p:cNvGrpSpPr/>
          <p:nvPr/>
        </p:nvGrpSpPr>
        <p:grpSpPr>
          <a:xfrm>
            <a:off x="829310" y="1356995"/>
            <a:ext cx="7370445" cy="4215130"/>
            <a:chOff x="829310" y="1356995"/>
            <a:chExt cx="7370445" cy="4215130"/>
          </a:xfrm>
        </p:grpSpPr>
        <p:sp>
          <p:nvSpPr>
            <p:cNvPr id="90" name="직사각형 89"/>
            <p:cNvSpPr/>
            <p:nvPr/>
          </p:nvSpPr>
          <p:spPr>
            <a:xfrm>
              <a:off x="1285875" y="1356995"/>
              <a:ext cx="6501130" cy="42151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itchFamily="50" charset="-127"/>
                <a:ea typeface="나눔스퀘어라운드 Light" pitchFamily="50" charset="-127"/>
              </a:endParaRPr>
            </a:p>
          </p:txBody>
        </p:sp>
        <p:grpSp>
          <p:nvGrpSpPr>
            <p:cNvPr id="91" name="그룹 108"/>
            <p:cNvGrpSpPr/>
            <p:nvPr/>
          </p:nvGrpSpPr>
          <p:grpSpPr>
            <a:xfrm>
              <a:off x="1356995" y="1428750"/>
              <a:ext cx="6358255" cy="4072255"/>
              <a:chOff x="1356995" y="1428750"/>
              <a:chExt cx="6358255" cy="4072255"/>
            </a:xfrm>
          </p:grpSpPr>
          <p:sp>
            <p:nvSpPr>
              <p:cNvPr id="114" name="모서리가 둥근 직사각형 113"/>
              <p:cNvSpPr/>
              <p:nvPr/>
            </p:nvSpPr>
            <p:spPr>
              <a:xfrm>
                <a:off x="1356995" y="1428750"/>
                <a:ext cx="84455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라운드 Light" pitchFamily="50" charset="-127"/>
                    <a:ea typeface="나눔스퀘어라운드 Light" pitchFamily="50" charset="-127"/>
                  </a:rPr>
                  <a:t>t</a:t>
                </a:r>
                <a:endParaRPr lang="ko-KR" altLang="en-US" dirty="0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5" name="모서리가 둥근 직사각형 114"/>
              <p:cNvSpPr/>
              <p:nvPr/>
            </p:nvSpPr>
            <p:spPr>
              <a:xfrm>
                <a:off x="5728335" y="4185920"/>
                <a:ext cx="1986915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6" name="모서리가 둥근 직사각형 115"/>
              <p:cNvSpPr/>
              <p:nvPr/>
            </p:nvSpPr>
            <p:spPr>
              <a:xfrm>
                <a:off x="3542665" y="4185920"/>
                <a:ext cx="993140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7" name="모서리가 둥근 직사각형 116"/>
              <p:cNvSpPr/>
              <p:nvPr/>
            </p:nvSpPr>
            <p:spPr>
              <a:xfrm>
                <a:off x="5728335" y="5203825"/>
                <a:ext cx="1986915" cy="297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8" name="모서리가 둥근 직사각형 117"/>
              <p:cNvSpPr/>
              <p:nvPr/>
            </p:nvSpPr>
            <p:spPr>
              <a:xfrm>
                <a:off x="1903730" y="1938020"/>
                <a:ext cx="993140" cy="5092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9" name="모서리가 둥근 직사각형 118"/>
              <p:cNvSpPr/>
              <p:nvPr/>
            </p:nvSpPr>
            <p:spPr>
              <a:xfrm>
                <a:off x="4536440" y="4185920"/>
                <a:ext cx="993140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0" name="모서리가 둥근 직사각형 119"/>
              <p:cNvSpPr/>
              <p:nvPr/>
            </p:nvSpPr>
            <p:spPr>
              <a:xfrm>
                <a:off x="1356995" y="4185920"/>
                <a:ext cx="993140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1" name="모서리가 둥근 직사각형 120"/>
              <p:cNvSpPr/>
              <p:nvPr/>
            </p:nvSpPr>
            <p:spPr>
              <a:xfrm>
                <a:off x="2350770" y="4185920"/>
                <a:ext cx="993140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2" name="모서리가 둥근 직사각형 121"/>
              <p:cNvSpPr/>
              <p:nvPr/>
            </p:nvSpPr>
            <p:spPr>
              <a:xfrm>
                <a:off x="1356995" y="2785745"/>
                <a:ext cx="1986915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3" name="모서리가 둥근 직사각형 122"/>
              <p:cNvSpPr/>
              <p:nvPr/>
            </p:nvSpPr>
            <p:spPr>
              <a:xfrm>
                <a:off x="2400300" y="4228465"/>
                <a:ext cx="89408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4" name="모서리가 둥근 직사각형 123"/>
              <p:cNvSpPr/>
              <p:nvPr/>
            </p:nvSpPr>
            <p:spPr>
              <a:xfrm>
                <a:off x="2400300" y="4482465"/>
                <a:ext cx="89408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5" name="모서리가 둥근 직사각형 124"/>
              <p:cNvSpPr/>
              <p:nvPr/>
            </p:nvSpPr>
            <p:spPr>
              <a:xfrm>
                <a:off x="2400300" y="4822190"/>
                <a:ext cx="89408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>
                <a:off x="2400300" y="5076825"/>
                <a:ext cx="89408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7" name="모서리가 둥근 직사각형 126"/>
              <p:cNvSpPr/>
              <p:nvPr/>
            </p:nvSpPr>
            <p:spPr>
              <a:xfrm>
                <a:off x="1456690" y="2913380"/>
                <a:ext cx="645795" cy="5092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8" name="모서리가 둥근 직사각형 127"/>
              <p:cNvSpPr/>
              <p:nvPr/>
            </p:nvSpPr>
            <p:spPr>
              <a:xfrm>
                <a:off x="1456690" y="3507105"/>
                <a:ext cx="645795" cy="16954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9" name="모서리가 둥근 직사각형 128"/>
              <p:cNvSpPr/>
              <p:nvPr/>
            </p:nvSpPr>
            <p:spPr>
              <a:xfrm>
                <a:off x="1456690" y="3719195"/>
                <a:ext cx="645795" cy="25463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0" name="모서리가 둥근 직사각형 129"/>
              <p:cNvSpPr/>
              <p:nvPr/>
            </p:nvSpPr>
            <p:spPr>
              <a:xfrm>
                <a:off x="2201545" y="295592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1" name="모서리가 둥근 직사각형 130"/>
              <p:cNvSpPr/>
              <p:nvPr/>
            </p:nvSpPr>
            <p:spPr>
              <a:xfrm>
                <a:off x="2499995" y="295592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2" name="모서리가 둥근 직사각형 131"/>
              <p:cNvSpPr/>
              <p:nvPr/>
            </p:nvSpPr>
            <p:spPr>
              <a:xfrm>
                <a:off x="3542665" y="1428750"/>
                <a:ext cx="1986915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3" name="모서리가 둥근 직사각형 132"/>
              <p:cNvSpPr/>
              <p:nvPr/>
            </p:nvSpPr>
            <p:spPr>
              <a:xfrm>
                <a:off x="3642360" y="1555750"/>
                <a:ext cx="645795" cy="5092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4" name="모서리가 둥근 직사각형 133"/>
              <p:cNvSpPr/>
              <p:nvPr/>
            </p:nvSpPr>
            <p:spPr>
              <a:xfrm>
                <a:off x="3642360" y="2150110"/>
                <a:ext cx="645795" cy="16954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5" name="모서리가 둥근 직사각형 134"/>
              <p:cNvSpPr/>
              <p:nvPr/>
            </p:nvSpPr>
            <p:spPr>
              <a:xfrm>
                <a:off x="3642360" y="2362200"/>
                <a:ext cx="645795" cy="25463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6" name="모서리가 둥근 직사각형 135"/>
              <p:cNvSpPr/>
              <p:nvPr/>
            </p:nvSpPr>
            <p:spPr>
              <a:xfrm>
                <a:off x="4387215" y="159829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7" name="모서리가 둥근 직사각형 136"/>
              <p:cNvSpPr/>
              <p:nvPr/>
            </p:nvSpPr>
            <p:spPr>
              <a:xfrm>
                <a:off x="4685030" y="159829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8" name="모서리가 둥근 직사각형 137"/>
              <p:cNvSpPr/>
              <p:nvPr/>
            </p:nvSpPr>
            <p:spPr>
              <a:xfrm>
                <a:off x="5728335" y="2785745"/>
                <a:ext cx="1986915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9" name="모서리가 둥근 직사각형 138"/>
              <p:cNvSpPr/>
              <p:nvPr/>
            </p:nvSpPr>
            <p:spPr>
              <a:xfrm>
                <a:off x="5828030" y="2913380"/>
                <a:ext cx="645795" cy="5092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0" name="모서리가 둥근 직사각형 139"/>
              <p:cNvSpPr/>
              <p:nvPr/>
            </p:nvSpPr>
            <p:spPr>
              <a:xfrm>
                <a:off x="5828030" y="3507105"/>
                <a:ext cx="645795" cy="16954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1" name="모서리가 둥근 직사각형 140"/>
              <p:cNvSpPr/>
              <p:nvPr/>
            </p:nvSpPr>
            <p:spPr>
              <a:xfrm>
                <a:off x="5828030" y="3719195"/>
                <a:ext cx="645795" cy="25463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2" name="모서리가 둥근 직사각형 141"/>
              <p:cNvSpPr/>
              <p:nvPr/>
            </p:nvSpPr>
            <p:spPr>
              <a:xfrm>
                <a:off x="6572885" y="295592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3" name="모서리가 둥근 직사각형 142"/>
              <p:cNvSpPr/>
              <p:nvPr/>
            </p:nvSpPr>
            <p:spPr>
              <a:xfrm>
                <a:off x="6870700" y="295592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4" name="모서리가 둥근 직사각형 143"/>
              <p:cNvSpPr/>
              <p:nvPr/>
            </p:nvSpPr>
            <p:spPr>
              <a:xfrm>
                <a:off x="5728335" y="1428750"/>
                <a:ext cx="1986915" cy="127254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5" name="모서리가 둥근 직사각형 144"/>
              <p:cNvSpPr/>
              <p:nvPr/>
            </p:nvSpPr>
            <p:spPr>
              <a:xfrm>
                <a:off x="3542665" y="282829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6" name="모서리가 둥근 직사각형 145"/>
              <p:cNvSpPr/>
              <p:nvPr/>
            </p:nvSpPr>
            <p:spPr>
              <a:xfrm>
                <a:off x="4237990" y="282829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7" name="모서리가 둥근 직사각형 146"/>
              <p:cNvSpPr/>
              <p:nvPr/>
            </p:nvSpPr>
            <p:spPr>
              <a:xfrm>
                <a:off x="4933950" y="282829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8" name="모서리가 둥근 직사각형 147"/>
              <p:cNvSpPr/>
              <p:nvPr/>
            </p:nvSpPr>
            <p:spPr>
              <a:xfrm>
                <a:off x="3542665" y="325247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9" name="모서리가 둥근 직사각형 148"/>
              <p:cNvSpPr/>
              <p:nvPr/>
            </p:nvSpPr>
            <p:spPr>
              <a:xfrm>
                <a:off x="4237990" y="325247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50" name="모서리가 둥근 직사각형 149"/>
              <p:cNvSpPr/>
              <p:nvPr/>
            </p:nvSpPr>
            <p:spPr>
              <a:xfrm>
                <a:off x="4933950" y="325247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51" name="모서리가 둥근 직사각형 150"/>
              <p:cNvSpPr/>
              <p:nvPr/>
            </p:nvSpPr>
            <p:spPr>
              <a:xfrm>
                <a:off x="3542665" y="367665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52" name="모서리가 둥근 직사각형 151"/>
              <p:cNvSpPr/>
              <p:nvPr/>
            </p:nvSpPr>
            <p:spPr>
              <a:xfrm>
                <a:off x="4237990" y="367665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53" name="모서리가 둥근 직사각형 152"/>
              <p:cNvSpPr/>
              <p:nvPr/>
            </p:nvSpPr>
            <p:spPr>
              <a:xfrm>
                <a:off x="4933950" y="367665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1829435" y="1935480"/>
              <a:ext cx="1143000" cy="338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타이머</a:t>
              </a:r>
              <a:endPara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56995" y="1410335"/>
              <a:ext cx="857250" cy="33845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로고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384935" y="4578985"/>
              <a:ext cx="92900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족보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57120" y="4578985"/>
              <a:ext cx="100012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배팅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611880" y="4652645"/>
              <a:ext cx="857250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패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624830" y="4454525"/>
              <a:ext cx="2214880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채팅 로그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740400" y="5180330"/>
              <a:ext cx="1929130" cy="338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채팅 입력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15815" y="4652645"/>
              <a:ext cx="857250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패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221355" y="1838960"/>
              <a:ext cx="271462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클라이언트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662295" y="1829435"/>
              <a:ext cx="214312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시스템 로그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938145" y="2903220"/>
              <a:ext cx="3286125" cy="831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클라이언트</a:t>
              </a:r>
              <a:endPara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 배팅금액과 족보</a:t>
              </a:r>
              <a:endPara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판돈</a:t>
              </a:r>
              <a:endPara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500120" y="2122170"/>
              <a:ext cx="2072005" cy="46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Grid Layout – </a:t>
              </a:r>
            </a:p>
            <a:p>
              <a:pPr algn="ctr"/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Jpanel</a:t>
              </a:r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 , 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355090" y="219392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Thread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18895" y="1527810"/>
              <a:ext cx="127571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29310" y="489902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816100" y="4892040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Button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528060" y="492950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525520" y="3721100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680710" y="211518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JTextArea</a:t>
              </a:r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, </a:t>
              </a:r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ScrollPane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680710" y="4756150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JTextArea</a:t>
              </a:r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, </a:t>
              </a:r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ScrollPane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127750" y="518731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JTextField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sp>
        <p:nvSpPr>
          <p:cNvPr id="81" name="TextBox 80"/>
          <p:cNvSpPr txBox="1">
            <a:spLocks/>
          </p:cNvSpPr>
          <p:nvPr/>
        </p:nvSpPr>
        <p:spPr>
          <a:xfrm>
            <a:off x="-285750" y="252730"/>
            <a:ext cx="542988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초기 UI 구상안</a:t>
            </a:r>
            <a:endParaRPr lang="ko-KR" altLang="en-US" sz="240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18436" name="도형 18435"/>
          <p:cNvSpPr>
            <a:spLocks/>
          </p:cNvSpPr>
          <p:nvPr/>
        </p:nvSpPr>
        <p:spPr>
          <a:xfrm>
            <a:off x="2714612" y="1158240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5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56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57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58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초기</a:t>
            </a:r>
            <a:r>
              <a:rPr lang="en-US" altLang="ko-KR" sz="1400" b="1" dirty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UI구상안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59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60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61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/>
          </p:cNvSpPr>
          <p:nvPr/>
        </p:nvSpPr>
        <p:spPr>
          <a:xfrm>
            <a:off x="0" y="0"/>
            <a:ext cx="9144635" cy="1214755"/>
          </a:xfrm>
          <a:prstGeom prst="rect">
            <a:avLst/>
          </a:prstGeom>
          <a:solidFill>
            <a:srgbClr val="50782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>
            <a:off x="0" y="0"/>
            <a:ext cx="9144635" cy="214630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2" name="텍스트 상자 81"/>
          <p:cNvSpPr txBox="1">
            <a:spLocks/>
          </p:cNvSpPr>
          <p:nvPr/>
        </p:nvSpPr>
        <p:spPr>
          <a:xfrm>
            <a:off x="6501130" y="0"/>
            <a:ext cx="2655570" cy="24701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비트캠프 java 기반 웹앱 개발자 양성과정 119기</a:t>
            </a:r>
            <a:endParaRPr lang="ko-KR" altLang="en-US" sz="1000">
              <a:solidFill>
                <a:schemeClr val="bg1"/>
              </a:solidFill>
              <a:latin typeface="나눔바른고딕 UltraLight" charset="0"/>
              <a:ea typeface="나눔바른고딕 UltraLight" charset="0"/>
            </a:endParaRPr>
          </a:p>
        </p:txBody>
      </p:sp>
      <p:pic>
        <p:nvPicPr>
          <p:cNvPr id="71" name="그림 70" descr="C:/Users/haewon/AppData/Roaming/PolarisOffice/ETemp/12660_12395608/fImage12228701846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8501380" y="5143500"/>
            <a:ext cx="451485" cy="45148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1" name="텍스트 상자 80"/>
          <p:cNvSpPr txBox="1">
            <a:spLocks/>
          </p:cNvSpPr>
          <p:nvPr/>
        </p:nvSpPr>
        <p:spPr>
          <a:xfrm>
            <a:off x="-285750" y="252730"/>
            <a:ext cx="542988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최종 UI 구현</a:t>
            </a:r>
            <a:endParaRPr lang="ko-KR" altLang="en-US" sz="240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18441" name="도형 18440"/>
          <p:cNvSpPr>
            <a:spLocks/>
          </p:cNvSpPr>
          <p:nvPr/>
        </p:nvSpPr>
        <p:spPr>
          <a:xfrm>
            <a:off x="4035111" y="1158240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4" name="그룹 17"/>
          <p:cNvGrpSpPr/>
          <p:nvPr/>
        </p:nvGrpSpPr>
        <p:grpSpPr>
          <a:xfrm rot="21244378">
            <a:off x="193675" y="92075"/>
            <a:ext cx="467995" cy="664845"/>
            <a:chOff x="193675" y="92075"/>
            <a:chExt cx="467995" cy="664845"/>
          </a:xfrm>
        </p:grpSpPr>
        <p:sp>
          <p:nvSpPr>
            <p:cNvPr id="25" name="직사각형 24"/>
            <p:cNvSpPr/>
            <p:nvPr/>
          </p:nvSpPr>
          <p:spPr>
            <a:xfrm>
              <a:off x="252095" y="137160"/>
              <a:ext cx="380365" cy="594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281" t="21667" r="66719" b="40000"/>
            <a:stretch>
              <a:fillRect/>
            </a:stretch>
          </p:blipFill>
          <p:spPr bwMode="auto">
            <a:xfrm>
              <a:off x="193675" y="92075"/>
              <a:ext cx="467995" cy="664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1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2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3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4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5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bg1">
                    <a:lumMod val="9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bg1">
                    <a:lumMod val="9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6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7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/>
          <p:cNvGrpSpPr/>
          <p:nvPr/>
        </p:nvGrpSpPr>
        <p:grpSpPr>
          <a:xfrm>
            <a:off x="0" y="1214140"/>
            <a:ext cx="9144000" cy="4500880"/>
            <a:chOff x="0" y="1214120"/>
            <a:chExt cx="9144000" cy="4500880"/>
          </a:xfrm>
        </p:grpSpPr>
        <p:sp>
          <p:nvSpPr>
            <p:cNvPr id="96" name="직사각형 95"/>
            <p:cNvSpPr>
              <a:spLocks/>
            </p:cNvSpPr>
            <p:nvPr/>
          </p:nvSpPr>
          <p:spPr>
            <a:xfrm>
              <a:off x="0" y="1214120"/>
              <a:ext cx="9144635" cy="4501515"/>
            </a:xfrm>
            <a:prstGeom prst="rect">
              <a:avLst/>
            </a:prstGeom>
            <a:solidFill>
              <a:srgbClr val="9BBB5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75" name="모서리가 둥근 직사각형 74"/>
            <p:cNvSpPr>
              <a:spLocks/>
            </p:cNvSpPr>
            <p:nvPr/>
          </p:nvSpPr>
          <p:spPr>
            <a:xfrm>
              <a:off x="323215" y="1922145"/>
              <a:ext cx="2628900" cy="2865120"/>
            </a:xfrm>
            <a:prstGeom prst="roundRect">
              <a:avLst>
                <a:gd name="adj" fmla="val 1349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38100" dist="12700" dir="2700000" algn="tl" rotWithShape="0">
                <a:srgbClr val="000000">
                  <a:alpha val="24705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6" name="모서리가 둥근 직사각형 75"/>
            <p:cNvSpPr>
              <a:spLocks/>
            </p:cNvSpPr>
            <p:nvPr/>
          </p:nvSpPr>
          <p:spPr>
            <a:xfrm>
              <a:off x="3263900" y="1922145"/>
              <a:ext cx="2628900" cy="2865120"/>
            </a:xfrm>
            <a:prstGeom prst="roundRect">
              <a:avLst>
                <a:gd name="adj" fmla="val 1349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38100" dist="12700" dir="2700000" algn="tl" rotWithShape="0">
                <a:srgbClr val="000000">
                  <a:alpha val="24705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7" name="모서리가 둥근 직사각형 76"/>
            <p:cNvSpPr>
              <a:spLocks/>
            </p:cNvSpPr>
            <p:nvPr/>
          </p:nvSpPr>
          <p:spPr>
            <a:xfrm>
              <a:off x="6181725" y="1922145"/>
              <a:ext cx="2628900" cy="2865120"/>
            </a:xfrm>
            <a:prstGeom prst="roundRect">
              <a:avLst>
                <a:gd name="adj" fmla="val 1349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38100" dist="12700" dir="2700000" algn="tl" rotWithShape="0">
                <a:srgbClr val="000000">
                  <a:alpha val="24705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8" name="타원 77"/>
            <p:cNvSpPr>
              <a:spLocks/>
            </p:cNvSpPr>
            <p:nvPr/>
          </p:nvSpPr>
          <p:spPr>
            <a:xfrm>
              <a:off x="285750" y="1710055"/>
              <a:ext cx="576580" cy="57658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79" name="타원 78"/>
            <p:cNvSpPr>
              <a:spLocks/>
            </p:cNvSpPr>
            <p:nvPr/>
          </p:nvSpPr>
          <p:spPr>
            <a:xfrm>
              <a:off x="3178810" y="1710055"/>
              <a:ext cx="576580" cy="57658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0" name="타원 79"/>
            <p:cNvSpPr>
              <a:spLocks/>
            </p:cNvSpPr>
            <p:nvPr/>
          </p:nvSpPr>
          <p:spPr>
            <a:xfrm>
              <a:off x="6072505" y="1710055"/>
              <a:ext cx="576580" cy="57658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TextBox 82"/>
            <p:cNvSpPr txBox="1">
              <a:spLocks/>
            </p:cNvSpPr>
            <p:nvPr/>
          </p:nvSpPr>
          <p:spPr>
            <a:xfrm>
              <a:off x="914400" y="2143125"/>
              <a:ext cx="1447165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charset="0"/>
                  <a:ea typeface="나눔스퀘어라운드 ExtraBold" charset="0"/>
                </a:rPr>
                <a:t>게임 로직</a:t>
              </a: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endParaRPr>
            </a:p>
          </p:txBody>
        </p:sp>
        <p:sp>
          <p:nvSpPr>
            <p:cNvPr id="84" name="TextBox 83"/>
            <p:cNvSpPr txBox="1">
              <a:spLocks/>
            </p:cNvSpPr>
            <p:nvPr/>
          </p:nvSpPr>
          <p:spPr>
            <a:xfrm>
              <a:off x="3785869" y="2143125"/>
              <a:ext cx="1581785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charset="0"/>
                  <a:ea typeface="나눔스퀘어라운드 ExtraBold" charset="0"/>
                </a:rPr>
                <a:t>TCP 네트워크</a:t>
              </a: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endParaRPr>
            </a:p>
          </p:txBody>
        </p:sp>
        <p:sp>
          <p:nvSpPr>
            <p:cNvPr id="85" name="TextBox 84"/>
            <p:cNvSpPr txBox="1">
              <a:spLocks/>
            </p:cNvSpPr>
            <p:nvPr/>
          </p:nvSpPr>
          <p:spPr>
            <a:xfrm>
              <a:off x="6767830" y="2143125"/>
              <a:ext cx="1404620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charset="0"/>
                  <a:ea typeface="나눔스퀘어라운드 ExtraBold" charset="0"/>
                </a:rPr>
                <a:t>GUI</a:t>
              </a: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endParaRPr>
            </a:p>
          </p:txBody>
        </p:sp>
        <p:sp>
          <p:nvSpPr>
            <p:cNvPr id="86" name="TextBox 85"/>
            <p:cNvSpPr txBox="1">
              <a:spLocks/>
            </p:cNvSpPr>
            <p:nvPr/>
          </p:nvSpPr>
          <p:spPr>
            <a:xfrm>
              <a:off x="332740" y="2686685"/>
              <a:ext cx="2623185" cy="1384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자바 비기닝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의 기능들 모두 활용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고정배열 : 패 20장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가변배열 : 중복 제거로 패 돌림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승패 선언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</p:txBody>
        </p:sp>
        <p:sp>
          <p:nvSpPr>
            <p:cNvPr id="87" name="TextBox 86"/>
            <p:cNvSpPr txBox="1">
              <a:spLocks/>
            </p:cNvSpPr>
            <p:nvPr/>
          </p:nvSpPr>
          <p:spPr>
            <a:xfrm>
              <a:off x="3267075" y="2686685"/>
              <a:ext cx="2623185" cy="17081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TCP통신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기반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멀티채팅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기능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활용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사용자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입장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, </a:t>
              </a:r>
              <a:r>
                <a:rPr lang="en-US" altLang="ko-K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대화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게임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로직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,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결과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클라이언트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배치순서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게임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시작과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종료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</p:txBody>
        </p:sp>
        <p:sp>
          <p:nvSpPr>
            <p:cNvPr id="88" name="TextBox 87"/>
            <p:cNvSpPr txBox="1">
              <a:spLocks/>
            </p:cNvSpPr>
            <p:nvPr/>
          </p:nvSpPr>
          <p:spPr>
            <a:xfrm>
              <a:off x="6187440" y="2686685"/>
              <a:ext cx="2623185" cy="17081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LayoutManager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활용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전체적인 틀 : Grid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상세 내용 : Border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기능 트리거 : Button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이미지 삽입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</p:txBody>
        </p:sp>
        <p:cxnSp>
          <p:nvCxnSpPr>
            <p:cNvPr id="91" name="직선 연결선 90"/>
            <p:cNvCxnSpPr/>
            <p:nvPr/>
          </p:nvCxnSpPr>
          <p:spPr>
            <a:xfrm>
              <a:off x="714375" y="2587625"/>
              <a:ext cx="1858010" cy="254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3642995" y="2587625"/>
              <a:ext cx="1858010" cy="254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6617335" y="2587625"/>
              <a:ext cx="1858010" cy="254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053" name="Picture 5" descr="C:/Users/haewon/AppData/Roaming/PolarisOffice/ETemp/12660_12395608/image16.png"/>
            <p:cNvPicPr>
              <a:picLocks noChangeAspect="1"/>
            </p:cNvPicPr>
            <p:nvPr/>
          </p:nvPicPr>
          <p:blipFill rotWithShape="1">
            <a:blip r:embed="rId2" cstate="hqprint">
              <a:duotone>
                <a:srgbClr val="708F30"/>
                <a:prstClr val="white"/>
              </a:duotone>
              <a:extLst>
                <a:ext uri="{28A0092B-C50C-407E-A947-70E740481C1C}">
                  <a14:useLocalDpi xmlns:a14="http://schemas.microsoft.com/office/drawing/2010/main" xmlns:p14="http://schemas.microsoft.com/office/powerpoint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" y="1785620"/>
              <a:ext cx="429260" cy="429260"/>
            </a:xfrm>
            <a:prstGeom prst="rect">
              <a:avLst/>
            </a:prstGeom>
            <a:noFill/>
          </p:spPr>
        </p:pic>
        <p:pic>
          <p:nvPicPr>
            <p:cNvPr id="2054" name="Picture 6" descr="C:/Users/haewon/AppData/Roaming/PolarisOffice/ETemp/12660_12395608/image17.png"/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rgbClr val="708F30"/>
                <a:prstClr val="white"/>
              </a:duotone>
              <a:extLst>
                <a:ext uri="{28A0092B-C50C-407E-A947-70E740481C1C}">
                  <a14:useLocalDpi xmlns:a14="http://schemas.microsoft.com/office/drawing/2010/main" xmlns:p14="http://schemas.microsoft.com/office/powerpoint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015" y="1838325"/>
              <a:ext cx="340360" cy="340360"/>
            </a:xfrm>
            <a:prstGeom prst="rect">
              <a:avLst/>
            </a:prstGeom>
            <a:noFill/>
          </p:spPr>
        </p:pic>
        <p:pic>
          <p:nvPicPr>
            <p:cNvPr id="2055" name="Picture 7" descr="C:/Users/haewon/AppData/Roaming/PolarisOffice/ETemp/12660_12395608/image18.png"/>
            <p:cNvPicPr>
              <a:picLocks noChangeAspect="1"/>
            </p:cNvPicPr>
            <p:nvPr/>
          </p:nvPicPr>
          <p:blipFill rotWithShape="1">
            <a:blip r:embed="rId4" cstate="hqprint">
              <a:duotone>
                <a:srgbClr val="708F30"/>
                <a:prstClr val="white"/>
              </a:duotone>
              <a:extLst>
                <a:ext uri="{28A0092B-C50C-407E-A947-70E740481C1C}">
                  <a14:useLocalDpi xmlns:a14="http://schemas.microsoft.com/office/drawing/2010/main" xmlns:p14="http://schemas.microsoft.com/office/powerpoint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5380" y="1848485"/>
              <a:ext cx="286385" cy="286385"/>
            </a:xfrm>
            <a:prstGeom prst="rect">
              <a:avLst/>
            </a:prstGeom>
            <a:noFill/>
          </p:spPr>
        </p:pic>
      </p:grp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pic>
        <p:nvPicPr>
          <p:cNvPr id="99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63125" t="32334" r="25750" b="36000"/>
          <a:stretch>
            <a:fillRect/>
          </a:stretch>
        </p:blipFill>
        <p:spPr bwMode="auto">
          <a:xfrm>
            <a:off x="8234045" y="1214120"/>
            <a:ext cx="909955" cy="1456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000" t="31667" r="39750" b="36666"/>
          <a:stretch>
            <a:fillRect/>
          </a:stretch>
        </p:blipFill>
        <p:spPr bwMode="auto">
          <a:xfrm rot="10800000">
            <a:off x="0" y="4143375"/>
            <a:ext cx="99250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7" name="텍스트 상자 2056"/>
          <p:cNvSpPr txBox="1">
            <a:spLocks/>
          </p:cNvSpPr>
          <p:nvPr/>
        </p:nvSpPr>
        <p:spPr>
          <a:xfrm>
            <a:off x="-285750" y="252730"/>
            <a:ext cx="542988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</a:t>
            </a:r>
            <a:r>
              <a:rPr lang="en-US" altLang="ko-KR" sz="2400" dirty="0" err="1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기능</a:t>
            </a:r>
            <a:r>
              <a:rPr lang="en-US" altLang="ko-KR" sz="2400" dirty="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및 </a:t>
            </a:r>
            <a:r>
              <a:rPr lang="en-US" altLang="ko-KR" sz="2400" dirty="0" err="1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특징</a:t>
            </a:r>
            <a:endParaRPr lang="ko-KR" altLang="en-US" sz="2400" dirty="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2065" name="도형 2064"/>
          <p:cNvSpPr>
            <a:spLocks/>
          </p:cNvSpPr>
          <p:nvPr/>
        </p:nvSpPr>
        <p:spPr>
          <a:xfrm>
            <a:off x="5357818" y="1154101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21135487">
            <a:off x="252095" y="105410"/>
            <a:ext cx="389890" cy="585470"/>
            <a:chOff x="252095" y="105410"/>
            <a:chExt cx="389890" cy="585470"/>
          </a:xfrm>
        </p:grpSpPr>
        <p:sp>
          <p:nvSpPr>
            <p:cNvPr id="41" name="직사각형 40"/>
            <p:cNvSpPr/>
            <p:nvPr/>
          </p:nvSpPr>
          <p:spPr>
            <a:xfrm>
              <a:off x="266065" y="119380"/>
              <a:ext cx="342265" cy="55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75781"/>
            <a:stretch>
              <a:fillRect/>
            </a:stretch>
          </p:blipFill>
          <p:spPr bwMode="auto">
            <a:xfrm>
              <a:off x="252095" y="105410"/>
              <a:ext cx="389890" cy="585470"/>
            </a:xfrm>
            <a:prstGeom prst="rect">
              <a:avLst/>
            </a:prstGeom>
            <a:noFill/>
          </p:spPr>
        </p:pic>
      </p:grpSp>
      <p:sp>
        <p:nvSpPr>
          <p:cNvPr id="50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1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2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3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4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5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6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/Users/haewon/AppData/Roaming/PolarisOffice/ETemp/12660_12395608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501380" y="5143500"/>
            <a:ext cx="451485" cy="45148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직사각형 11"/>
          <p:cNvSpPr>
            <a:spLocks/>
          </p:cNvSpPr>
          <p:nvPr/>
        </p:nvSpPr>
        <p:spPr>
          <a:xfrm>
            <a:off x="0" y="0"/>
            <a:ext cx="9144635" cy="1214755"/>
          </a:xfrm>
          <a:prstGeom prst="rect">
            <a:avLst/>
          </a:prstGeom>
          <a:solidFill>
            <a:srgbClr val="50782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0" y="0"/>
            <a:ext cx="9144635" cy="214630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8" name="TextBox 97"/>
          <p:cNvSpPr txBox="1">
            <a:spLocks/>
          </p:cNvSpPr>
          <p:nvPr/>
        </p:nvSpPr>
        <p:spPr>
          <a:xfrm>
            <a:off x="6501130" y="0"/>
            <a:ext cx="2655570" cy="24701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비트캠프 java 기반 웹앱 개발자 양성과정 119기</a:t>
            </a:r>
            <a:endParaRPr lang="ko-KR" altLang="en-US" sz="1000">
              <a:solidFill>
                <a:schemeClr val="bg1"/>
              </a:solidFill>
              <a:latin typeface="나눔바른고딕 UltraLight" charset="0"/>
              <a:ea typeface="나눔바른고딕 UltraLight" charset="0"/>
            </a:endParaRPr>
          </a:p>
        </p:txBody>
      </p:sp>
      <p:sp>
        <p:nvSpPr>
          <p:cNvPr id="2057" name="텍스트 상자 2056"/>
          <p:cNvSpPr txBox="1">
            <a:spLocks/>
          </p:cNvSpPr>
          <p:nvPr/>
        </p:nvSpPr>
        <p:spPr>
          <a:xfrm>
            <a:off x="-285750" y="252730"/>
            <a:ext cx="542988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 smtClean="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개선이 필요한 사항들</a:t>
            </a:r>
            <a:endParaRPr lang="ko-KR" altLang="en-US" sz="2400" dirty="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32" name="도형 2064"/>
          <p:cNvSpPr>
            <a:spLocks/>
          </p:cNvSpPr>
          <p:nvPr/>
        </p:nvSpPr>
        <p:spPr>
          <a:xfrm>
            <a:off x="6572264" y="1154101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4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5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6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4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5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6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grpSp>
        <p:nvGrpSpPr>
          <p:cNvPr id="47" name="그룹 46"/>
          <p:cNvGrpSpPr/>
          <p:nvPr/>
        </p:nvGrpSpPr>
        <p:grpSpPr>
          <a:xfrm rot="762309">
            <a:off x="165100" y="51435"/>
            <a:ext cx="546100" cy="697230"/>
            <a:chOff x="165100" y="51435"/>
            <a:chExt cx="546100" cy="697230"/>
          </a:xfrm>
        </p:grpSpPr>
        <p:sp>
          <p:nvSpPr>
            <p:cNvPr id="48" name="직사각형 47"/>
            <p:cNvSpPr/>
            <p:nvPr/>
          </p:nvSpPr>
          <p:spPr>
            <a:xfrm>
              <a:off x="283845" y="109855"/>
              <a:ext cx="386080" cy="610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875" t="24167" r="66250" b="36666"/>
            <a:stretch>
              <a:fillRect/>
            </a:stretch>
          </p:blipFill>
          <p:spPr bwMode="auto">
            <a:xfrm>
              <a:off x="166370" y="51435"/>
              <a:ext cx="543560" cy="697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000" t="40223" r="39750" b="28000"/>
          <a:stretch>
            <a:fillRect/>
          </a:stretch>
        </p:blipFill>
        <p:spPr bwMode="auto">
          <a:xfrm>
            <a:off x="0" y="3357566"/>
            <a:ext cx="1483859" cy="2357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>
            <a:spLocks/>
          </p:cNvSpPr>
          <p:nvPr/>
        </p:nvSpPr>
        <p:spPr>
          <a:xfrm>
            <a:off x="2674659" y="4621066"/>
            <a:ext cx="5143536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사운드가 없어 지루할 수 있음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: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기능에 맞는 효과음을 추가한다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.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899343" y="1520767"/>
            <a:ext cx="556260" cy="435073"/>
            <a:chOff x="1214120" y="1697990"/>
            <a:chExt cx="786130" cy="714375"/>
          </a:xfrm>
        </p:grpSpPr>
        <p:sp>
          <p:nvSpPr>
            <p:cNvPr id="22" name="타원 21"/>
            <p:cNvSpPr/>
            <p:nvPr/>
          </p:nvSpPr>
          <p:spPr>
            <a:xfrm>
              <a:off x="1214120" y="1697990"/>
              <a:ext cx="786130" cy="71437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13814" y="1720849"/>
              <a:ext cx="571500" cy="65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rgbClr val="C0000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一</a:t>
              </a:r>
              <a:endParaRPr lang="ko-KR" altLang="en-US" sz="2000" b="1" dirty="0">
                <a:solidFill>
                  <a:srgbClr val="C0000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899343" y="2140827"/>
            <a:ext cx="556260" cy="435073"/>
            <a:chOff x="1214120" y="1697990"/>
            <a:chExt cx="786130" cy="714375"/>
          </a:xfrm>
        </p:grpSpPr>
        <p:sp>
          <p:nvSpPr>
            <p:cNvPr id="26" name="타원 25"/>
            <p:cNvSpPr/>
            <p:nvPr/>
          </p:nvSpPr>
          <p:spPr>
            <a:xfrm>
              <a:off x="1214120" y="1697990"/>
              <a:ext cx="786130" cy="71437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13814" y="1720849"/>
              <a:ext cx="571500" cy="65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rgbClr val="C0000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二</a:t>
              </a:r>
              <a:endParaRPr lang="ko-KR" altLang="en-US" sz="2000" b="1" dirty="0">
                <a:solidFill>
                  <a:srgbClr val="C0000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899343" y="2760887"/>
            <a:ext cx="556260" cy="435073"/>
            <a:chOff x="1214120" y="1697990"/>
            <a:chExt cx="786130" cy="714375"/>
          </a:xfrm>
        </p:grpSpPr>
        <p:sp>
          <p:nvSpPr>
            <p:cNvPr id="29" name="타원 28"/>
            <p:cNvSpPr/>
            <p:nvPr/>
          </p:nvSpPr>
          <p:spPr>
            <a:xfrm>
              <a:off x="1214120" y="1697990"/>
              <a:ext cx="786130" cy="71437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13814" y="1720849"/>
              <a:ext cx="571500" cy="65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rgbClr val="C0000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三</a:t>
              </a:r>
              <a:endParaRPr lang="ko-KR" altLang="en-US" sz="2000" b="1" dirty="0">
                <a:solidFill>
                  <a:srgbClr val="C0000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9343" y="3380947"/>
            <a:ext cx="556260" cy="435073"/>
            <a:chOff x="1214120" y="1663441"/>
            <a:chExt cx="786130" cy="714375"/>
          </a:xfrm>
        </p:grpSpPr>
        <p:sp>
          <p:nvSpPr>
            <p:cNvPr id="37" name="타원 36"/>
            <p:cNvSpPr/>
            <p:nvPr/>
          </p:nvSpPr>
          <p:spPr>
            <a:xfrm>
              <a:off x="1214120" y="1663441"/>
              <a:ext cx="786130" cy="71437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3814" y="1720849"/>
              <a:ext cx="571500" cy="65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rgbClr val="C0000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四</a:t>
              </a:r>
              <a:endParaRPr lang="ko-KR" altLang="en-US" sz="2000" b="1" dirty="0">
                <a:solidFill>
                  <a:srgbClr val="C0000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899343" y="4001007"/>
            <a:ext cx="556260" cy="435073"/>
            <a:chOff x="1214120" y="1697990"/>
            <a:chExt cx="786130" cy="714375"/>
          </a:xfrm>
        </p:grpSpPr>
        <p:sp>
          <p:nvSpPr>
            <p:cNvPr id="40" name="타원 39"/>
            <p:cNvSpPr/>
            <p:nvPr/>
          </p:nvSpPr>
          <p:spPr>
            <a:xfrm>
              <a:off x="1214120" y="1697990"/>
              <a:ext cx="786130" cy="71437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313814" y="1720849"/>
              <a:ext cx="571500" cy="65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rgbClr val="C0000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五</a:t>
              </a:r>
              <a:endParaRPr lang="ko-KR" altLang="en-US" sz="2000" b="1" dirty="0">
                <a:solidFill>
                  <a:srgbClr val="C0000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899343" y="4621066"/>
            <a:ext cx="556260" cy="435073"/>
            <a:chOff x="1214120" y="1663441"/>
            <a:chExt cx="786130" cy="714375"/>
          </a:xfrm>
        </p:grpSpPr>
        <p:sp>
          <p:nvSpPr>
            <p:cNvPr id="43" name="타원 42"/>
            <p:cNvSpPr/>
            <p:nvPr/>
          </p:nvSpPr>
          <p:spPr>
            <a:xfrm>
              <a:off x="1214120" y="1663441"/>
              <a:ext cx="786130" cy="71437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13814" y="1720849"/>
              <a:ext cx="571500" cy="65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rgbClr val="C0000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六</a:t>
              </a:r>
              <a:endParaRPr lang="ko-KR" altLang="en-US" sz="2000" b="1" dirty="0">
                <a:solidFill>
                  <a:srgbClr val="C0000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sp>
        <p:nvSpPr>
          <p:cNvPr id="53" name="TextBox 52"/>
          <p:cNvSpPr txBox="1">
            <a:spLocks/>
          </p:cNvSpPr>
          <p:nvPr/>
        </p:nvSpPr>
        <p:spPr>
          <a:xfrm>
            <a:off x="2674659" y="4020582"/>
            <a:ext cx="5143536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족보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매칭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미구현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54" name="TextBox 53"/>
          <p:cNvSpPr txBox="1">
            <a:spLocks/>
          </p:cNvSpPr>
          <p:nvPr/>
        </p:nvSpPr>
        <p:spPr>
          <a:xfrm>
            <a:off x="2674659" y="3380947"/>
            <a:ext cx="5143536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배팅 기능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미구현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55" name="TextBox 54"/>
          <p:cNvSpPr txBox="1">
            <a:spLocks/>
          </p:cNvSpPr>
          <p:nvPr/>
        </p:nvSpPr>
        <p:spPr>
          <a:xfrm>
            <a:off x="2685412" y="2780462"/>
            <a:ext cx="5143536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타이머 기능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미구현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56" name="TextBox 55"/>
          <p:cNvSpPr txBox="1">
            <a:spLocks/>
          </p:cNvSpPr>
          <p:nvPr/>
        </p:nvSpPr>
        <p:spPr>
          <a:xfrm>
            <a:off x="2633557" y="2139361"/>
            <a:ext cx="5766277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본인 클라이언트만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6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시방향으로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 자리고정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: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전체인원이  패 받는 순으로 고정 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57" name="TextBox 56"/>
          <p:cNvSpPr txBox="1">
            <a:spLocks/>
          </p:cNvSpPr>
          <p:nvPr/>
        </p:nvSpPr>
        <p:spPr>
          <a:xfrm>
            <a:off x="2633557" y="1475206"/>
            <a:ext cx="5143536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4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명일 때만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시작가능 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: 2,3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명일 때도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연성" pitchFamily="50" charset="-127"/>
                <a:ea typeface="배달의민족 연성" pitchFamily="50" charset="-127"/>
              </a:rPr>
              <a:t>시작가능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BB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-714375" y="252730"/>
            <a:ext cx="54292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프로젝트 후기 및 </a:t>
            </a:r>
            <a:r>
              <a:rPr lang="ko-KR" altLang="en-US" sz="2400" dirty="0" err="1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느낀점</a:t>
            </a:r>
            <a:endParaRPr lang="ko-KR" altLang="en-US" sz="2400" dirty="0">
              <a:solidFill>
                <a:schemeClr val="bg1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sp>
        <p:nvSpPr>
          <p:cNvPr id="45" name="도형 2064"/>
          <p:cNvSpPr>
            <a:spLocks/>
          </p:cNvSpPr>
          <p:nvPr/>
        </p:nvSpPr>
        <p:spPr>
          <a:xfrm>
            <a:off x="7786710" y="1154101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9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67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71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75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76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77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1370193" y="1571616"/>
            <a:ext cx="6130765" cy="714380"/>
            <a:chOff x="1370193" y="1571616"/>
            <a:chExt cx="6130765" cy="714380"/>
          </a:xfrm>
        </p:grpSpPr>
        <p:sp>
          <p:nvSpPr>
            <p:cNvPr id="92" name="직사각형 91"/>
            <p:cNvSpPr/>
            <p:nvPr/>
          </p:nvSpPr>
          <p:spPr>
            <a:xfrm>
              <a:off x="1870259" y="1714492"/>
              <a:ext cx="5630699" cy="500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타원 77"/>
            <p:cNvSpPr/>
            <p:nvPr/>
          </p:nvSpPr>
          <p:spPr>
            <a:xfrm>
              <a:off x="1370193" y="1571616"/>
              <a:ext cx="714380" cy="714380"/>
            </a:xfrm>
            <a:prstGeom prst="ellipse">
              <a:avLst/>
            </a:prstGeom>
            <a:blipFill dpi="0" rotWithShape="1">
              <a:blip r:embed="rId3" cstate="print"/>
              <a:srcRect/>
              <a:stretch>
                <a:fillRect l="-1000" t="-8000" r="-7000" b="-30000"/>
              </a:stretch>
            </a:blip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1370193" y="2500310"/>
            <a:ext cx="6130765" cy="714380"/>
            <a:chOff x="1370193" y="2500310"/>
            <a:chExt cx="6130765" cy="714380"/>
          </a:xfrm>
        </p:grpSpPr>
        <p:sp>
          <p:nvSpPr>
            <p:cNvPr id="94" name="직사각형 93"/>
            <p:cNvSpPr/>
            <p:nvPr/>
          </p:nvSpPr>
          <p:spPr>
            <a:xfrm>
              <a:off x="1870259" y="2624136"/>
              <a:ext cx="5630699" cy="500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5400000">
              <a:off x="1370193" y="2500310"/>
              <a:ext cx="714380" cy="714380"/>
            </a:xfrm>
            <a:prstGeom prst="ellipse">
              <a:avLst/>
            </a:prstGeom>
            <a:blipFill dpi="0" rotWithShape="1">
              <a:blip r:embed="rId4" cstate="print"/>
              <a:srcRect/>
              <a:stretch>
                <a:fillRect l="-65000" t="-43000" r="-52000" b="-22000"/>
              </a:stretch>
            </a:blip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1370193" y="3429004"/>
            <a:ext cx="6130765" cy="714380"/>
            <a:chOff x="1370193" y="3429004"/>
            <a:chExt cx="6130765" cy="714380"/>
          </a:xfrm>
        </p:grpSpPr>
        <p:sp>
          <p:nvSpPr>
            <p:cNvPr id="95" name="직사각형 94"/>
            <p:cNvSpPr/>
            <p:nvPr/>
          </p:nvSpPr>
          <p:spPr>
            <a:xfrm>
              <a:off x="1870259" y="3548067"/>
              <a:ext cx="5630699" cy="500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1370193" y="3429004"/>
              <a:ext cx="714380" cy="714380"/>
            </a:xfrm>
            <a:prstGeom prst="ellipse">
              <a:avLst/>
            </a:prstGeom>
            <a:blipFill>
              <a:blip r:embed="rId5" cstate="print"/>
              <a:stretch>
                <a:fillRect l="-64000" t="-47000" r="-48000" b="-22000"/>
              </a:stretch>
            </a:blip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370193" y="4386273"/>
            <a:ext cx="6130765" cy="714380"/>
            <a:chOff x="1370193" y="4386273"/>
            <a:chExt cx="6130765" cy="714380"/>
          </a:xfrm>
        </p:grpSpPr>
        <p:sp>
          <p:nvSpPr>
            <p:cNvPr id="96" name="직사각형 95"/>
            <p:cNvSpPr/>
            <p:nvPr/>
          </p:nvSpPr>
          <p:spPr>
            <a:xfrm>
              <a:off x="1870259" y="4505320"/>
              <a:ext cx="5630699" cy="500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1370193" y="4386273"/>
              <a:ext cx="714380" cy="714380"/>
            </a:xfrm>
            <a:prstGeom prst="ellipse">
              <a:avLst/>
            </a:prstGeom>
            <a:blipFill dpi="0" rotWithShape="1">
              <a:blip r:embed="rId6" cstate="print">
                <a:lum bright="-6000" contrast="5000"/>
              </a:blip>
              <a:srcRect/>
              <a:stretch>
                <a:fillRect l="-29000" t="-13000" r="-30000" b="-50000"/>
              </a:stretch>
            </a:blip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000364" y="1714492"/>
            <a:ext cx="4786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프로젝트를 통해 한 </a:t>
            </a:r>
            <a:r>
              <a:rPr lang="ko-KR" altLang="en-US" dirty="0" err="1" smtClean="0"/>
              <a:t>게임안에</a:t>
            </a:r>
            <a:r>
              <a:rPr lang="ko-KR" altLang="en-US" dirty="0" smtClean="0"/>
              <a:t> 굉장히 많은 이벤트와 기능들이 필요하단 것을 알았고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내가 많이 부족하다고 느꼈다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우리가 원했던 기능과 게임을 완전히 구현하진 못했지만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같이 협력해서 무언가를 구현했다는게 굉장히 </a:t>
            </a:r>
            <a:r>
              <a:rPr lang="ko-KR" altLang="en-US" dirty="0" err="1" smtClean="0"/>
              <a:t>뜻깊고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좋은 팀원들을 만나서 감사하다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Pages>15</Pages>
  <Words>554</Words>
  <Characters>0</Characters>
  <Application>Polaris Office Slide</Application>
  <DocSecurity>0</DocSecurity>
  <PresentationFormat>화면 슬라이드 쇼(16:10)</PresentationFormat>
  <Lines>0</Lines>
  <Paragraphs>161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2" baseType="lpstr">
      <vt:lpstr>굴림</vt:lpstr>
      <vt:lpstr>Arial</vt:lpstr>
      <vt:lpstr>맑은 고딕</vt:lpstr>
      <vt:lpstr>나눔바른고딕</vt:lpstr>
      <vt:lpstr>배달의민족 연성</vt:lpstr>
      <vt:lpstr>나눔바른고딕 UltraLight</vt:lpstr>
      <vt:lpstr>나눔스퀘어라운드 ExtraBold</vt:lpstr>
      <vt:lpstr>나눔스퀘어라운드 Light</vt:lpstr>
      <vt:lpstr>나눔스퀘어라운드 Bold</vt:lpstr>
      <vt:lpstr>나눔스퀘어라운드 Regular</vt:lpstr>
      <vt:lpstr>배달의민족 도현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BITSC-6-15</dc:creator>
  <cp:lastModifiedBy>BITSC-6-16</cp:lastModifiedBy>
  <cp:revision>39</cp:revision>
  <dcterms:modified xsi:type="dcterms:W3CDTF">2019-04-24T02:16:32Z</dcterms:modified>
</cp:coreProperties>
</file>